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99263" cy="99298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7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29" autoAdjust="0"/>
    <p:restoredTop sz="95713" autoAdjust="0"/>
  </p:normalViewPr>
  <p:slideViewPr>
    <p:cSldViewPr>
      <p:cViewPr varScale="1">
        <p:scale>
          <a:sx n="107" d="100"/>
          <a:sy n="107" d="100"/>
        </p:scale>
        <p:origin x="2094" y="78"/>
      </p:cViewPr>
      <p:guideLst>
        <p:guide orient="horz" pos="2016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2100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01" y="0"/>
            <a:ext cx="2946668" cy="49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9" tIns="0" rIns="19049" bIns="0" numCol="1" anchor="t" anchorCtr="0" compatLnSpc="1">
            <a:prstTxWarp prst="textNoShape">
              <a:avLst/>
            </a:prstTxWarp>
          </a:bodyPr>
          <a:lstStyle>
            <a:lvl1pPr defTabSz="762156">
              <a:defRPr i="1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597" y="0"/>
            <a:ext cx="2946667" cy="49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9" tIns="0" rIns="19049" bIns="0" numCol="1" anchor="t" anchorCtr="0" compatLnSpc="1">
            <a:prstTxWarp prst="textNoShape">
              <a:avLst/>
            </a:prstTxWarp>
          </a:bodyPr>
          <a:lstStyle>
            <a:lvl1pPr algn="r" defTabSz="762156">
              <a:defRPr i="1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1363" y="766763"/>
            <a:ext cx="5316537" cy="3681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328" y="4716701"/>
            <a:ext cx="4989007" cy="4467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4" tIns="46037" rIns="92074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01" y="9431806"/>
            <a:ext cx="2946668" cy="49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9" tIns="0" rIns="19049" bIns="0" numCol="1" anchor="b" anchorCtr="0" compatLnSpc="1">
            <a:prstTxWarp prst="textNoShape">
              <a:avLst/>
            </a:prstTxWarp>
          </a:bodyPr>
          <a:lstStyle>
            <a:lvl1pPr defTabSz="762156">
              <a:defRPr i="1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597" y="9431806"/>
            <a:ext cx="2946667" cy="49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9" tIns="0" rIns="19049" bIns="0" numCol="1" anchor="b" anchorCtr="0" compatLnSpc="1">
            <a:prstTxWarp prst="textNoShape">
              <a:avLst/>
            </a:prstTxWarp>
          </a:bodyPr>
          <a:lstStyle>
            <a:lvl1pPr algn="r" defTabSz="762156">
              <a:defRPr i="1"/>
            </a:lvl1pPr>
          </a:lstStyle>
          <a:p>
            <a:pPr>
              <a:defRPr/>
            </a:pPr>
            <a:fld id="{FD618D6C-D6F7-49A1-9B3F-9B7A1C20BE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04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0562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7779" indent="-287607" defTabSz="760562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50430" indent="-230086" defTabSz="760562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10601" indent="-230086" defTabSz="760562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70773" indent="-230086" defTabSz="760562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30945" indent="-230086" defTabSz="760562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91117" indent="-230086" defTabSz="760562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51289" indent="-230086" defTabSz="760562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911460" indent="-230086" defTabSz="760562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1F89193-BB68-4143-A70E-2B7899089C19}" type="slidenum">
              <a:rPr lang="de-DE" altLang="de-DE" smtClean="0"/>
              <a:pPr/>
              <a:t>1</a:t>
            </a:fld>
            <a:endParaRPr lang="de-DE" altLang="de-DE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E1EE2-AB44-4411-B4E7-BBFA6F3C8984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BD57E-FE6C-46B8-9C4A-A2C8E1EB7E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4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18713-F735-4780-8771-98BE731B6D05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277FF-E6EB-4687-996D-8DFB193D176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32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24CED-6243-44F9-A95F-0B23685CF03B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255AE-8713-4001-B1AF-F43DCAF8A2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43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E8463-7F59-4BCD-A52C-6740973DE576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E89D6-95EB-4D63-996B-D210E854EE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63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E302E-7189-4A5D-891F-2F943D17394B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12B43-8CA5-4BA9-A3B6-2A3C26BE79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48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8B71C-1DBC-4F82-98B5-48A9CD3FF993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6430B-FA57-4BA8-B592-169EFA67A6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55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B75EC-71DB-48A4-9CF0-E9C29917B043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7676A-854C-4275-9F74-6F47F5436E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8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D8140-ED1B-4404-BCB7-0C58EFBDF405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0428B-3F10-4BF7-8C2E-32FE4D177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8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13A-8E12-483E-B669-DBA536E16881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77C56-567D-4E69-B6E2-70E7996B80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9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441D3-CA63-4EF2-9A35-1121AEF55DDA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14F18-E488-4E6D-AE98-661DC57110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0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E771A-001A-42AB-BC43-9633FF48BE42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F83D3-B0E6-40DF-87F0-BF73D33362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47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542E4C89-8BA5-4FAC-A3A2-C3D7CBC85056}" type="datetime5">
              <a:rPr lang="de-DE"/>
              <a:pPr>
                <a:defRPr/>
              </a:pPr>
              <a:t>25-06-04</a:t>
            </a:fld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C2B0BA31-8BC4-40BA-93D3-974A2AD40F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" name="Line 1028"/>
          <p:cNvSpPr>
            <a:spLocks noChangeShapeType="1"/>
          </p:cNvSpPr>
          <p:nvPr/>
        </p:nvSpPr>
        <p:spPr bwMode="auto">
          <a:xfrm>
            <a:off x="7088188" y="2590800"/>
            <a:ext cx="0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0" name="Line 1056"/>
          <p:cNvSpPr>
            <a:spLocks noChangeShapeType="1"/>
          </p:cNvSpPr>
          <p:nvPr/>
        </p:nvSpPr>
        <p:spPr bwMode="auto">
          <a:xfrm>
            <a:off x="4944903" y="38592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1" name="Rectangle 1036"/>
          <p:cNvSpPr>
            <a:spLocks noChangeArrowheads="1"/>
          </p:cNvSpPr>
          <p:nvPr/>
        </p:nvSpPr>
        <p:spPr bwMode="auto">
          <a:xfrm>
            <a:off x="6152356" y="2473864"/>
            <a:ext cx="1920875" cy="522288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de-DE" altLang="de-DE"/>
          </a:p>
        </p:txBody>
      </p:sp>
      <p:sp>
        <p:nvSpPr>
          <p:cNvPr id="2052" name="Datumsplatzhalt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B04912A-9A70-463A-A7D2-CD084BDB3707}" type="datetime5">
              <a:rPr lang="de-DE" altLang="de-DE" sz="800" smtClean="0">
                <a:cs typeface="Arial" charset="0"/>
              </a:rPr>
              <a:pPr/>
              <a:t>25-06-04</a:t>
            </a:fld>
            <a:endParaRPr lang="de-DE" altLang="de-DE" sz="800">
              <a:cs typeface="Arial" charset="0"/>
            </a:endParaRPr>
          </a:p>
        </p:txBody>
      </p:sp>
      <p:sp>
        <p:nvSpPr>
          <p:cNvPr id="2053" name="Line 1027"/>
          <p:cNvSpPr>
            <a:spLocks noChangeShapeType="1"/>
          </p:cNvSpPr>
          <p:nvPr/>
        </p:nvSpPr>
        <p:spPr bwMode="auto">
          <a:xfrm>
            <a:off x="4368800" y="601663"/>
            <a:ext cx="0" cy="148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4" name="Line 1028"/>
          <p:cNvSpPr>
            <a:spLocks noChangeShapeType="1"/>
          </p:cNvSpPr>
          <p:nvPr/>
        </p:nvSpPr>
        <p:spPr bwMode="auto">
          <a:xfrm>
            <a:off x="5817096" y="38592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5" name="Line 1029"/>
          <p:cNvSpPr>
            <a:spLocks noChangeShapeType="1"/>
          </p:cNvSpPr>
          <p:nvPr/>
        </p:nvSpPr>
        <p:spPr bwMode="auto">
          <a:xfrm>
            <a:off x="7583488" y="3878724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6" name="Line 1030"/>
          <p:cNvSpPr>
            <a:spLocks noChangeShapeType="1"/>
          </p:cNvSpPr>
          <p:nvPr/>
        </p:nvSpPr>
        <p:spPr bwMode="auto">
          <a:xfrm>
            <a:off x="509588" y="38592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7" name="Line 1031"/>
          <p:cNvSpPr>
            <a:spLocks noChangeShapeType="1"/>
          </p:cNvSpPr>
          <p:nvPr/>
        </p:nvSpPr>
        <p:spPr bwMode="auto">
          <a:xfrm>
            <a:off x="1614488" y="38592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8" name="Line 1032"/>
          <p:cNvSpPr>
            <a:spLocks noChangeShapeType="1"/>
          </p:cNvSpPr>
          <p:nvPr/>
        </p:nvSpPr>
        <p:spPr bwMode="auto">
          <a:xfrm flipH="1">
            <a:off x="2528888" y="3367088"/>
            <a:ext cx="1290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9" name="Rectangle 1033"/>
          <p:cNvSpPr>
            <a:spLocks noChangeArrowheads="1"/>
          </p:cNvSpPr>
          <p:nvPr/>
        </p:nvSpPr>
        <p:spPr bwMode="auto">
          <a:xfrm>
            <a:off x="3276600" y="228600"/>
            <a:ext cx="2185988" cy="585788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Verwaltungsrat</a:t>
            </a:r>
          </a:p>
          <a:p>
            <a:pPr algn="ctr"/>
            <a:r>
              <a:rPr lang="de-DE" altLang="de-DE" dirty="0" err="1"/>
              <a:t>K.Müller</a:t>
            </a:r>
            <a:r>
              <a:rPr lang="de-DE" altLang="de-DE" dirty="0"/>
              <a:t> (Präsident)</a:t>
            </a:r>
          </a:p>
        </p:txBody>
      </p:sp>
      <p:sp>
        <p:nvSpPr>
          <p:cNvPr id="2060" name="Rectangle 1034"/>
          <p:cNvSpPr>
            <a:spLocks noChangeArrowheads="1"/>
          </p:cNvSpPr>
          <p:nvPr/>
        </p:nvSpPr>
        <p:spPr bwMode="auto">
          <a:xfrm>
            <a:off x="6272213" y="1027113"/>
            <a:ext cx="2185987" cy="5842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dirty="0"/>
              <a:t>Aufsichtskommission</a:t>
            </a:r>
          </a:p>
          <a:p>
            <a:pPr algn="ctr"/>
            <a:r>
              <a:rPr lang="de-CH" altLang="de-DE" dirty="0" err="1"/>
              <a:t>V.Stutz</a:t>
            </a:r>
            <a:r>
              <a:rPr lang="de-CH" altLang="de-DE" dirty="0"/>
              <a:t> </a:t>
            </a:r>
            <a:r>
              <a:rPr lang="de-DE" altLang="de-DE" dirty="0"/>
              <a:t>(Präsidentin)</a:t>
            </a:r>
          </a:p>
        </p:txBody>
      </p:sp>
      <p:sp>
        <p:nvSpPr>
          <p:cNvPr id="2063" name="Rectangle 1037"/>
          <p:cNvSpPr>
            <a:spLocks noChangeArrowheads="1"/>
          </p:cNvSpPr>
          <p:nvPr/>
        </p:nvSpPr>
        <p:spPr bwMode="auto">
          <a:xfrm>
            <a:off x="6283245" y="1844051"/>
            <a:ext cx="1676400" cy="381000"/>
          </a:xfrm>
          <a:prstGeom prst="rect">
            <a:avLst/>
          </a:prstGeom>
          <a:solidFill>
            <a:schemeClr val="bg1"/>
          </a:solidFill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Ärztliche Leitung</a:t>
            </a:r>
          </a:p>
          <a:p>
            <a:pPr algn="ctr"/>
            <a:r>
              <a:rPr lang="de-DE" altLang="de-DE" dirty="0" err="1"/>
              <a:t>Dr.Valentina</a:t>
            </a:r>
            <a:r>
              <a:rPr lang="de-DE" altLang="de-DE" dirty="0"/>
              <a:t> Vigaru</a:t>
            </a:r>
          </a:p>
        </p:txBody>
      </p:sp>
      <p:sp>
        <p:nvSpPr>
          <p:cNvPr id="2064" name="Rectangle 1038"/>
          <p:cNvSpPr>
            <a:spLocks noChangeArrowheads="1"/>
          </p:cNvSpPr>
          <p:nvPr/>
        </p:nvSpPr>
        <p:spPr bwMode="auto">
          <a:xfrm>
            <a:off x="1473200" y="3101975"/>
            <a:ext cx="1174750" cy="531813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100000">
                <a:srgbClr val="99CCFF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Sekretariat</a:t>
            </a:r>
          </a:p>
        </p:txBody>
      </p:sp>
      <p:sp>
        <p:nvSpPr>
          <p:cNvPr id="2065" name="Rectangle 1039"/>
          <p:cNvSpPr>
            <a:spLocks noChangeArrowheads="1"/>
          </p:cNvSpPr>
          <p:nvPr/>
        </p:nvSpPr>
        <p:spPr bwMode="auto">
          <a:xfrm>
            <a:off x="268536" y="4375721"/>
            <a:ext cx="508000" cy="1645567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dirty="0"/>
              <a:t>Leitung</a:t>
            </a:r>
          </a:p>
          <a:p>
            <a:pPr algn="ctr"/>
            <a:r>
              <a:rPr lang="de-DE" altLang="de-DE" dirty="0" err="1"/>
              <a:t>Techn.Dienst</a:t>
            </a:r>
            <a:endParaRPr lang="de-DE" altLang="de-DE" dirty="0"/>
          </a:p>
          <a:p>
            <a:pPr algn="ctr"/>
            <a:r>
              <a:rPr lang="de-DE" altLang="de-DE" dirty="0" err="1"/>
              <a:t>A.Vogelsanger</a:t>
            </a:r>
            <a:endParaRPr lang="de-DE" altLang="de-DE" dirty="0"/>
          </a:p>
        </p:txBody>
      </p:sp>
      <p:sp>
        <p:nvSpPr>
          <p:cNvPr id="2066" name="Rectangle 1040"/>
          <p:cNvSpPr>
            <a:spLocks noChangeArrowheads="1"/>
          </p:cNvSpPr>
          <p:nvPr/>
        </p:nvSpPr>
        <p:spPr bwMode="auto">
          <a:xfrm>
            <a:off x="9053116" y="4384518"/>
            <a:ext cx="489744" cy="1644639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91581" dir="3378596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Wohngruppe</a:t>
            </a:r>
          </a:p>
          <a:p>
            <a:pPr algn="ctr"/>
            <a:r>
              <a:rPr lang="de-DE" altLang="de-DE" dirty="0" err="1"/>
              <a:t>Gloggeguet</a:t>
            </a:r>
            <a:endParaRPr lang="de-DE" altLang="de-DE" dirty="0"/>
          </a:p>
          <a:p>
            <a:pPr algn="ctr"/>
            <a:r>
              <a:rPr lang="de-DE" altLang="de-DE" dirty="0" err="1"/>
              <a:t>M.Sorg</a:t>
            </a:r>
            <a:endParaRPr lang="de-DE" altLang="de-DE" dirty="0"/>
          </a:p>
        </p:txBody>
      </p:sp>
      <p:sp>
        <p:nvSpPr>
          <p:cNvPr id="2067" name="Rectangle 1041"/>
          <p:cNvSpPr>
            <a:spLocks noChangeArrowheads="1"/>
          </p:cNvSpPr>
          <p:nvPr/>
        </p:nvSpPr>
        <p:spPr bwMode="auto">
          <a:xfrm rot="16200000">
            <a:off x="3589904" y="5017411"/>
            <a:ext cx="1676400" cy="381000"/>
          </a:xfrm>
          <a:prstGeom prst="rect">
            <a:avLst/>
          </a:prstGeom>
          <a:solidFill>
            <a:schemeClr val="bg1"/>
          </a:solidFill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/>
              <a:t>Freiwilliger Betreuungs-</a:t>
            </a:r>
          </a:p>
          <a:p>
            <a:pPr algn="ctr"/>
            <a:r>
              <a:rPr lang="de-DE" altLang="de-DE"/>
              <a:t>dienst</a:t>
            </a:r>
          </a:p>
        </p:txBody>
      </p:sp>
      <p:sp>
        <p:nvSpPr>
          <p:cNvPr id="2068" name="Line 1042"/>
          <p:cNvSpPr>
            <a:spLocks noChangeShapeType="1"/>
          </p:cNvSpPr>
          <p:nvPr/>
        </p:nvSpPr>
        <p:spPr bwMode="auto">
          <a:xfrm>
            <a:off x="2717800" y="3859213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69" name="Line 1043"/>
          <p:cNvSpPr>
            <a:spLocks noChangeShapeType="1"/>
          </p:cNvSpPr>
          <p:nvPr/>
        </p:nvSpPr>
        <p:spPr bwMode="auto">
          <a:xfrm>
            <a:off x="520700" y="3859213"/>
            <a:ext cx="3306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70" name="Rectangle 1044"/>
          <p:cNvSpPr>
            <a:spLocks noChangeArrowheads="1"/>
          </p:cNvSpPr>
          <p:nvPr/>
        </p:nvSpPr>
        <p:spPr bwMode="auto">
          <a:xfrm>
            <a:off x="3285448" y="2197099"/>
            <a:ext cx="1092200" cy="850900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dirty="0" err="1"/>
              <a:t>T.Müller</a:t>
            </a:r>
            <a:endParaRPr lang="de-CH" altLang="de-DE" dirty="0"/>
          </a:p>
          <a:p>
            <a:pPr algn="ctr"/>
            <a:r>
              <a:rPr lang="de-CH" altLang="de-DE" dirty="0"/>
              <a:t>Hotellerie und</a:t>
            </a:r>
          </a:p>
          <a:p>
            <a:pPr algn="ctr"/>
            <a:r>
              <a:rPr lang="de-CH" altLang="de-DE" dirty="0"/>
              <a:t>Finanzen</a:t>
            </a:r>
            <a:endParaRPr lang="de-DE" altLang="de-DE" dirty="0"/>
          </a:p>
        </p:txBody>
      </p:sp>
      <p:sp>
        <p:nvSpPr>
          <p:cNvPr id="2071" name="Rectangle 1045"/>
          <p:cNvSpPr>
            <a:spLocks noChangeArrowheads="1"/>
          </p:cNvSpPr>
          <p:nvPr/>
        </p:nvSpPr>
        <p:spPr bwMode="auto">
          <a:xfrm>
            <a:off x="4377648" y="2209800"/>
            <a:ext cx="1093788" cy="838199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dirty="0" err="1"/>
              <a:t>R.Zwicky</a:t>
            </a:r>
            <a:r>
              <a:rPr lang="de-CH" altLang="de-DE" dirty="0"/>
              <a:t> Kohler</a:t>
            </a:r>
          </a:p>
          <a:p>
            <a:pPr algn="ctr"/>
            <a:r>
              <a:rPr lang="de-CH" altLang="de-DE" dirty="0"/>
              <a:t>Wohnen und</a:t>
            </a:r>
          </a:p>
          <a:p>
            <a:pPr algn="ctr"/>
            <a:r>
              <a:rPr lang="de-CH" altLang="de-DE" dirty="0"/>
              <a:t>Pflegen</a:t>
            </a:r>
            <a:endParaRPr lang="de-DE" altLang="de-DE" dirty="0"/>
          </a:p>
        </p:txBody>
      </p:sp>
      <p:sp>
        <p:nvSpPr>
          <p:cNvPr id="2072" name="Rectangle 1046"/>
          <p:cNvSpPr>
            <a:spLocks noChangeArrowheads="1"/>
          </p:cNvSpPr>
          <p:nvPr/>
        </p:nvSpPr>
        <p:spPr bwMode="auto">
          <a:xfrm>
            <a:off x="3285448" y="1784350"/>
            <a:ext cx="2186967" cy="4254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/>
              <a:t>Geschäftsleitung</a:t>
            </a:r>
          </a:p>
        </p:txBody>
      </p:sp>
      <p:sp>
        <p:nvSpPr>
          <p:cNvPr id="2073" name="Line 1047"/>
          <p:cNvSpPr>
            <a:spLocks noChangeShapeType="1"/>
          </p:cNvSpPr>
          <p:nvPr/>
        </p:nvSpPr>
        <p:spPr bwMode="auto">
          <a:xfrm>
            <a:off x="3819525" y="3047999"/>
            <a:ext cx="0" cy="13375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74" name="Rectangle 1050"/>
          <p:cNvSpPr>
            <a:spLocks noChangeArrowheads="1"/>
          </p:cNvSpPr>
          <p:nvPr/>
        </p:nvSpPr>
        <p:spPr bwMode="auto">
          <a:xfrm>
            <a:off x="54744" y="6093296"/>
            <a:ext cx="4394200" cy="744537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100000">
                <a:srgbClr val="EBF8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sz="1200"/>
              <a:t>Mitarbeiter/Innen</a:t>
            </a:r>
          </a:p>
          <a:p>
            <a:pPr algn="ctr"/>
            <a:r>
              <a:rPr lang="de-CH" altLang="de-DE" sz="1200"/>
              <a:t>Oekonomie</a:t>
            </a:r>
            <a:endParaRPr lang="de-DE" altLang="de-DE" sz="1200"/>
          </a:p>
        </p:txBody>
      </p:sp>
      <p:sp>
        <p:nvSpPr>
          <p:cNvPr id="2075" name="Rectangle 1051"/>
          <p:cNvSpPr>
            <a:spLocks noChangeArrowheads="1"/>
          </p:cNvSpPr>
          <p:nvPr/>
        </p:nvSpPr>
        <p:spPr bwMode="auto">
          <a:xfrm>
            <a:off x="4319588" y="6140847"/>
            <a:ext cx="5586412" cy="744537"/>
          </a:xfrm>
          <a:prstGeom prst="rect">
            <a:avLst/>
          </a:prstGeom>
          <a:gradFill rotWithShape="0">
            <a:gsLst>
              <a:gs pos="0">
                <a:srgbClr val="EBF8FF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sz="1200"/>
              <a:t>Mitarbeiter/Innen </a:t>
            </a:r>
          </a:p>
          <a:p>
            <a:pPr algn="ctr"/>
            <a:r>
              <a:rPr lang="de-CH" altLang="de-DE" sz="1200"/>
              <a:t>Pflege und Betreuung</a:t>
            </a:r>
            <a:endParaRPr lang="de-DE" altLang="de-DE" sz="1200"/>
          </a:p>
        </p:txBody>
      </p:sp>
      <p:sp>
        <p:nvSpPr>
          <p:cNvPr id="2078" name="Line 1054"/>
          <p:cNvSpPr>
            <a:spLocks noChangeShapeType="1"/>
          </p:cNvSpPr>
          <p:nvPr/>
        </p:nvSpPr>
        <p:spPr bwMode="auto">
          <a:xfrm>
            <a:off x="5482260" y="2004976"/>
            <a:ext cx="789953" cy="7933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80" name="Line 1057"/>
          <p:cNvSpPr>
            <a:spLocks noChangeShapeType="1"/>
          </p:cNvSpPr>
          <p:nvPr/>
        </p:nvSpPr>
        <p:spPr bwMode="auto">
          <a:xfrm>
            <a:off x="6679712" y="3868738"/>
            <a:ext cx="2618276" cy="135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81" name="Line 1058"/>
          <p:cNvSpPr>
            <a:spLocks noChangeShapeType="1"/>
          </p:cNvSpPr>
          <p:nvPr/>
        </p:nvSpPr>
        <p:spPr bwMode="auto">
          <a:xfrm>
            <a:off x="9297988" y="3878723"/>
            <a:ext cx="0" cy="49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83" name="Line 1060"/>
          <p:cNvSpPr>
            <a:spLocks noChangeShapeType="1"/>
          </p:cNvSpPr>
          <p:nvPr/>
        </p:nvSpPr>
        <p:spPr bwMode="auto">
          <a:xfrm>
            <a:off x="8409384" y="3882268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85" name="Line 1062"/>
          <p:cNvSpPr>
            <a:spLocks noChangeShapeType="1"/>
          </p:cNvSpPr>
          <p:nvPr/>
        </p:nvSpPr>
        <p:spPr bwMode="auto">
          <a:xfrm>
            <a:off x="4357688" y="1295400"/>
            <a:ext cx="189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86" name="Rectangle 1063"/>
          <p:cNvSpPr>
            <a:spLocks noChangeArrowheads="1"/>
          </p:cNvSpPr>
          <p:nvPr/>
        </p:nvSpPr>
        <p:spPr bwMode="auto">
          <a:xfrm>
            <a:off x="1797050" y="3071813"/>
            <a:ext cx="1549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CH" altLang="de-DE"/>
          </a:p>
        </p:txBody>
      </p:sp>
      <p:sp>
        <p:nvSpPr>
          <p:cNvPr id="2087" name="Text Box 1064"/>
          <p:cNvSpPr txBox="1">
            <a:spLocks noChangeArrowheads="1"/>
          </p:cNvSpPr>
          <p:nvPr/>
        </p:nvSpPr>
        <p:spPr bwMode="auto">
          <a:xfrm>
            <a:off x="344488" y="354013"/>
            <a:ext cx="24685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sz="2400" b="1" dirty="0"/>
              <a:t>Organigramm</a:t>
            </a:r>
          </a:p>
          <a:p>
            <a:r>
              <a:rPr lang="de-CH" altLang="de-DE" dirty="0"/>
              <a:t>La Résidence </a:t>
            </a:r>
          </a:p>
          <a:p>
            <a:r>
              <a:rPr lang="de-CH" altLang="de-DE" dirty="0" err="1"/>
              <a:t>Stettemerstrasse</a:t>
            </a:r>
            <a:r>
              <a:rPr lang="de-CH" altLang="de-DE" dirty="0"/>
              <a:t> 95, 8207 Schaffhausen</a:t>
            </a:r>
          </a:p>
          <a:p>
            <a:r>
              <a:rPr lang="de-CH" altLang="de-DE" dirty="0"/>
              <a:t>Telefon 052 644 82 82</a:t>
            </a:r>
          </a:p>
        </p:txBody>
      </p:sp>
      <p:sp>
        <p:nvSpPr>
          <p:cNvPr id="2088" name="Text Box 1067"/>
          <p:cNvSpPr txBox="1">
            <a:spLocks noChangeArrowheads="1"/>
          </p:cNvSpPr>
          <p:nvPr/>
        </p:nvSpPr>
        <p:spPr bwMode="auto">
          <a:xfrm>
            <a:off x="6143545" y="2531268"/>
            <a:ext cx="1955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dirty="0" err="1"/>
              <a:t>K.Lüthi</a:t>
            </a:r>
            <a:endParaRPr lang="de-DE" altLang="de-DE" dirty="0"/>
          </a:p>
          <a:p>
            <a:pPr algn="ctr">
              <a:spcBef>
                <a:spcPct val="50000"/>
              </a:spcBef>
            </a:pPr>
            <a:r>
              <a:rPr lang="de-DE" altLang="de-DE" dirty="0"/>
              <a:t>Leitung Pflege und Betreuung</a:t>
            </a:r>
            <a:endParaRPr lang="de-CH" altLang="de-DE" dirty="0"/>
          </a:p>
        </p:txBody>
      </p:sp>
      <p:sp>
        <p:nvSpPr>
          <p:cNvPr id="2089" name="Line 1070"/>
          <p:cNvSpPr>
            <a:spLocks noChangeShapeType="1"/>
          </p:cNvSpPr>
          <p:nvPr/>
        </p:nvSpPr>
        <p:spPr bwMode="auto">
          <a:xfrm>
            <a:off x="4448945" y="4077072"/>
            <a:ext cx="50405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90" name="Line 1071"/>
          <p:cNvSpPr>
            <a:spLocks noChangeShapeType="1"/>
          </p:cNvSpPr>
          <p:nvPr/>
        </p:nvSpPr>
        <p:spPr bwMode="auto">
          <a:xfrm>
            <a:off x="7716838" y="2441574"/>
            <a:ext cx="428625" cy="13945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91" name="Line 1032"/>
          <p:cNvSpPr>
            <a:spLocks noChangeShapeType="1"/>
          </p:cNvSpPr>
          <p:nvPr/>
        </p:nvSpPr>
        <p:spPr bwMode="auto">
          <a:xfrm flipH="1" flipV="1">
            <a:off x="5482260" y="2698790"/>
            <a:ext cx="665156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92" name="Line 1028"/>
          <p:cNvSpPr>
            <a:spLocks noChangeShapeType="1"/>
          </p:cNvSpPr>
          <p:nvPr/>
        </p:nvSpPr>
        <p:spPr bwMode="auto">
          <a:xfrm>
            <a:off x="4448944" y="3060700"/>
            <a:ext cx="9812" cy="131546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93" name="Line 1028"/>
          <p:cNvSpPr>
            <a:spLocks noChangeShapeType="1"/>
          </p:cNvSpPr>
          <p:nvPr/>
        </p:nvSpPr>
        <p:spPr bwMode="auto">
          <a:xfrm>
            <a:off x="7067827" y="3009106"/>
            <a:ext cx="20361" cy="85963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3" name="Rechteck 2"/>
          <p:cNvSpPr/>
          <p:nvPr/>
        </p:nvSpPr>
        <p:spPr bwMode="auto">
          <a:xfrm>
            <a:off x="4922044" y="6857999"/>
            <a:ext cx="45719" cy="4571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ectangle 1039"/>
          <p:cNvSpPr>
            <a:spLocks noChangeArrowheads="1"/>
          </p:cNvSpPr>
          <p:nvPr/>
        </p:nvSpPr>
        <p:spPr bwMode="auto">
          <a:xfrm>
            <a:off x="1360488" y="4376162"/>
            <a:ext cx="508000" cy="1645567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dirty="0"/>
              <a:t>Hauswirtschaft</a:t>
            </a:r>
          </a:p>
          <a:p>
            <a:pPr algn="ctr"/>
            <a:r>
              <a:rPr lang="de-CH" altLang="de-DE" dirty="0" err="1"/>
              <a:t>B.Möckli</a:t>
            </a:r>
            <a:endParaRPr lang="de-DE" altLang="de-DE" dirty="0"/>
          </a:p>
        </p:txBody>
      </p:sp>
      <p:sp>
        <p:nvSpPr>
          <p:cNvPr id="51" name="Rectangle 1039"/>
          <p:cNvSpPr>
            <a:spLocks noChangeArrowheads="1"/>
          </p:cNvSpPr>
          <p:nvPr/>
        </p:nvSpPr>
        <p:spPr bwMode="auto">
          <a:xfrm>
            <a:off x="2463800" y="4362450"/>
            <a:ext cx="508000" cy="1645567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dirty="0"/>
              <a:t>Küchenchef</a:t>
            </a:r>
          </a:p>
          <a:p>
            <a:pPr algn="ctr"/>
            <a:r>
              <a:rPr lang="de-CH" altLang="de-DE" dirty="0" err="1"/>
              <a:t>D.Maggiori</a:t>
            </a:r>
            <a:endParaRPr lang="de-DE" altLang="de-DE" dirty="0"/>
          </a:p>
        </p:txBody>
      </p:sp>
      <p:sp>
        <p:nvSpPr>
          <p:cNvPr id="52" name="Rectangle 1039"/>
          <p:cNvSpPr>
            <a:spLocks noChangeArrowheads="1"/>
          </p:cNvSpPr>
          <p:nvPr/>
        </p:nvSpPr>
        <p:spPr bwMode="auto">
          <a:xfrm>
            <a:off x="3565525" y="4376162"/>
            <a:ext cx="508000" cy="1645567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CH" altLang="de-DE" dirty="0"/>
              <a:t>Bistro </a:t>
            </a:r>
          </a:p>
          <a:p>
            <a:pPr algn="ctr"/>
            <a:r>
              <a:rPr lang="de-CH" altLang="de-DE" dirty="0" err="1"/>
              <a:t>J.Stumpp</a:t>
            </a:r>
            <a:endParaRPr lang="de-DE" altLang="de-DE" dirty="0"/>
          </a:p>
        </p:txBody>
      </p:sp>
      <p:sp>
        <p:nvSpPr>
          <p:cNvPr id="53" name="Rectangle 1040"/>
          <p:cNvSpPr>
            <a:spLocks noChangeArrowheads="1"/>
          </p:cNvSpPr>
          <p:nvPr/>
        </p:nvSpPr>
        <p:spPr bwMode="auto">
          <a:xfrm>
            <a:off x="6420939" y="4395030"/>
            <a:ext cx="489744" cy="1644639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91581" dir="3378596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Wohngruppe</a:t>
            </a:r>
          </a:p>
          <a:p>
            <a:pPr algn="ctr"/>
            <a:r>
              <a:rPr lang="de-DE" altLang="de-DE" dirty="0"/>
              <a:t>Chrüüzguet</a:t>
            </a:r>
          </a:p>
          <a:p>
            <a:pPr algn="ctr"/>
            <a:r>
              <a:rPr lang="de-DE" altLang="de-DE"/>
              <a:t>S.Wipf</a:t>
            </a:r>
            <a:endParaRPr lang="de-DE" altLang="de-DE" dirty="0"/>
          </a:p>
        </p:txBody>
      </p:sp>
      <p:sp>
        <p:nvSpPr>
          <p:cNvPr id="54" name="Rectangle 1040"/>
          <p:cNvSpPr>
            <a:spLocks noChangeArrowheads="1"/>
          </p:cNvSpPr>
          <p:nvPr/>
        </p:nvSpPr>
        <p:spPr bwMode="auto">
          <a:xfrm>
            <a:off x="8164512" y="4376184"/>
            <a:ext cx="489744" cy="1644639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91581" dir="3378596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Wohngruppe</a:t>
            </a:r>
          </a:p>
          <a:p>
            <a:pPr algn="ctr"/>
            <a:r>
              <a:rPr lang="de-DE" altLang="de-DE" dirty="0" err="1"/>
              <a:t>Hanfpünt</a:t>
            </a:r>
            <a:r>
              <a:rPr lang="de-DE" altLang="de-DE" dirty="0"/>
              <a:t> </a:t>
            </a:r>
          </a:p>
          <a:p>
            <a:pPr algn="ctr"/>
            <a:r>
              <a:rPr lang="de-DE" altLang="de-DE" dirty="0" err="1"/>
              <a:t>M.Murk</a:t>
            </a:r>
            <a:endParaRPr lang="de-DE" altLang="de-DE" dirty="0"/>
          </a:p>
        </p:txBody>
      </p:sp>
      <p:sp>
        <p:nvSpPr>
          <p:cNvPr id="55" name="Rectangle 1040"/>
          <p:cNvSpPr>
            <a:spLocks noChangeArrowheads="1"/>
          </p:cNvSpPr>
          <p:nvPr/>
        </p:nvSpPr>
        <p:spPr bwMode="auto">
          <a:xfrm>
            <a:off x="5559589" y="4364957"/>
            <a:ext cx="489744" cy="1644639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91581" dir="3378596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Servicewohnen 3. -5. OG</a:t>
            </a:r>
          </a:p>
          <a:p>
            <a:pPr algn="ctr"/>
            <a:r>
              <a:rPr lang="de-DE" altLang="de-DE" dirty="0" err="1"/>
              <a:t>B.Kündig</a:t>
            </a:r>
            <a:endParaRPr lang="de-DE" altLang="de-DE" dirty="0"/>
          </a:p>
        </p:txBody>
      </p:sp>
      <p:sp>
        <p:nvSpPr>
          <p:cNvPr id="56" name="Rectangle 1040"/>
          <p:cNvSpPr>
            <a:spLocks noChangeArrowheads="1"/>
          </p:cNvSpPr>
          <p:nvPr/>
        </p:nvSpPr>
        <p:spPr bwMode="auto">
          <a:xfrm>
            <a:off x="4692748" y="4385504"/>
            <a:ext cx="489744" cy="1644639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91581" dir="3378596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Alltags- und Freizeit-</a:t>
            </a:r>
          </a:p>
          <a:p>
            <a:pPr algn="ctr"/>
            <a:r>
              <a:rPr lang="de-DE" altLang="de-DE" dirty="0"/>
              <a:t>Gestaltung</a:t>
            </a:r>
          </a:p>
          <a:p>
            <a:pPr algn="ctr"/>
            <a:r>
              <a:rPr lang="de-DE" altLang="de-DE" dirty="0" err="1"/>
              <a:t>L.Gerth</a:t>
            </a:r>
            <a:endParaRPr lang="de-DE" altLang="de-DE" dirty="0"/>
          </a:p>
        </p:txBody>
      </p:sp>
      <p:sp>
        <p:nvSpPr>
          <p:cNvPr id="57" name="Line 1029"/>
          <p:cNvSpPr>
            <a:spLocks noChangeShapeType="1"/>
          </p:cNvSpPr>
          <p:nvPr/>
        </p:nvSpPr>
        <p:spPr bwMode="auto">
          <a:xfrm>
            <a:off x="6681192" y="3868738"/>
            <a:ext cx="0" cy="51676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60" name="Rectangle 1040"/>
          <p:cNvSpPr>
            <a:spLocks noChangeArrowheads="1"/>
          </p:cNvSpPr>
          <p:nvPr/>
        </p:nvSpPr>
        <p:spPr bwMode="auto">
          <a:xfrm>
            <a:off x="7338616" y="4401472"/>
            <a:ext cx="489744" cy="1644639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91581" dir="3378596" algn="ctr" rotWithShape="0">
              <a:schemeClr val="bg2"/>
            </a:outerShdw>
          </a:effectLst>
        </p:spPr>
        <p:txBody>
          <a:bodyPr vert="vert270" wrap="none" lIns="92075" tIns="46038" rIns="92075" bIns="46038" anchor="ctr"/>
          <a:lstStyle>
            <a:lvl1pPr defTabSz="76200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dirty="0"/>
              <a:t>Wohngruppe</a:t>
            </a:r>
          </a:p>
          <a:p>
            <a:pPr algn="ctr"/>
            <a:r>
              <a:rPr lang="de-DE" altLang="de-DE" dirty="0" err="1"/>
              <a:t>Grööfler</a:t>
            </a:r>
            <a:endParaRPr lang="de-DE" altLang="de-DE" dirty="0"/>
          </a:p>
          <a:p>
            <a:pPr algn="ctr"/>
            <a:r>
              <a:rPr lang="de-DE" altLang="de-DE" dirty="0" err="1"/>
              <a:t>I.Binder</a:t>
            </a:r>
            <a:r>
              <a:rPr lang="de-DE" altLang="de-DE" dirty="0"/>
              <a:t> Ab 1.9.2025</a:t>
            </a:r>
          </a:p>
        </p:txBody>
      </p:sp>
      <p:sp>
        <p:nvSpPr>
          <p:cNvPr id="67" name="Line 1028">
            <a:extLst>
              <a:ext uri="{FF2B5EF4-FFF2-40B4-BE49-F238E27FC236}">
                <a16:creationId xmlns:a16="http://schemas.microsoft.com/office/drawing/2014/main" id="{48AFFC9C-94B4-489A-83FE-BCD965CBFC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799" y="3047998"/>
            <a:ext cx="0" cy="81121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4" name="Line 1032">
            <a:extLst>
              <a:ext uri="{FF2B5EF4-FFF2-40B4-BE49-F238E27FC236}">
                <a16:creationId xmlns:a16="http://schemas.microsoft.com/office/drawing/2014/main" id="{C3218A25-FC3F-8332-4255-1EA1D5AB20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44902" y="3859210"/>
            <a:ext cx="872191" cy="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5" name="Line 1070">
            <a:extLst>
              <a:ext uri="{FF2B5EF4-FFF2-40B4-BE49-F238E27FC236}">
                <a16:creationId xmlns:a16="http://schemas.microsoft.com/office/drawing/2014/main" id="{46D9C35E-D185-5137-917F-CD63570807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1526" y="3866649"/>
            <a:ext cx="858181" cy="2089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7" name="Line 1028">
            <a:extLst>
              <a:ext uri="{FF2B5EF4-FFF2-40B4-BE49-F238E27FC236}">
                <a16:creationId xmlns:a16="http://schemas.microsoft.com/office/drawing/2014/main" id="{CBBBC093-CACD-BAEB-B214-3DDF7E60E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799" y="3718831"/>
            <a:ext cx="0" cy="1403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A4-Papier (210 x 297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Müller</dc:creator>
  <cp:lastModifiedBy>Rainer Krause</cp:lastModifiedBy>
  <cp:revision>112</cp:revision>
  <cp:lastPrinted>2018-02-16T08:52:47Z</cp:lastPrinted>
  <dcterms:created xsi:type="dcterms:W3CDTF">1999-05-19T15:13:08Z</dcterms:created>
  <dcterms:modified xsi:type="dcterms:W3CDTF">2025-06-04T09:20:56Z</dcterms:modified>
</cp:coreProperties>
</file>